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42"/>
  </p:notesMasterIdLst>
  <p:sldIdLst>
    <p:sldId id="256" r:id="rId2"/>
    <p:sldId id="29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70" r:id="rId14"/>
    <p:sldId id="266" r:id="rId15"/>
    <p:sldId id="268" r:id="rId16"/>
    <p:sldId id="269" r:id="rId17"/>
    <p:sldId id="271" r:id="rId18"/>
    <p:sldId id="272" r:id="rId19"/>
    <p:sldId id="273" r:id="rId20"/>
    <p:sldId id="274" r:id="rId21"/>
    <p:sldId id="297" r:id="rId22"/>
    <p:sldId id="275" r:id="rId23"/>
    <p:sldId id="276" r:id="rId24"/>
    <p:sldId id="277" r:id="rId25"/>
    <p:sldId id="278" r:id="rId26"/>
    <p:sldId id="279" r:id="rId27"/>
    <p:sldId id="284" r:id="rId28"/>
    <p:sldId id="280" r:id="rId29"/>
    <p:sldId id="281" r:id="rId30"/>
    <p:sldId id="295" r:id="rId31"/>
    <p:sldId id="298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13" autoAdjust="0"/>
  </p:normalViewPr>
  <p:slideViewPr>
    <p:cSldViewPr>
      <p:cViewPr varScale="1">
        <p:scale>
          <a:sx n="62" d="100"/>
          <a:sy n="62" d="100"/>
        </p:scale>
        <p:origin x="-136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7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7E9AA-6978-40C6-95B2-BA75019A676D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0AF96-ED7C-473B-A745-1AFC24192D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0AF96-ED7C-473B-A745-1AFC24192D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F3106F7-E597-4586-A183-811A831C33CE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1B1CD5A-6411-4B99-99A1-6C0C2E53D6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mnews.imbc.com/replay/nwtoday/article/3359956_5782.html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&#49688;&#50629;&#51088;&#47308;\&#45824;&#54617;\(3)Junior\3-2\&#45936;&#51060;&#53552;&#47560;&#51060;&#45789;&#49892;&#49845;(1&#51204;&#44277;)\Final%20project\Week%204\&#44032;&#51221;&#54253;&#47141;%20&#49340;&#51652;&#50500;&#50883;&#51228;.avi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economy.hankooki.com/lpage/society/200904/e2009042217044693820.htm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naver.com/main/read.nhn?mode=LSD&amp;mid=sec&amp;sid1=102&amp;oid=214&amp;aid=0000102116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&#49688;&#50629;&#51088;&#47308;\&#45824;&#54617;\(3)Junior\3-2\&#45936;&#51060;&#53552;&#47560;&#51060;&#45789;&#49892;&#49845;(1&#51204;&#44277;)\Final%20project\Week%204\&#51312;&#44592;&#50976;&#54617;.avi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728" y="1714488"/>
            <a:ext cx="6480048" cy="2301240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 smtClean="0"/>
              <a:t>Final project</a:t>
            </a:r>
            <a:br>
              <a:rPr lang="en-US" altLang="ko-KR" sz="5000" dirty="0" smtClean="0"/>
            </a:br>
            <a:r>
              <a:rPr lang="en-US" altLang="ko-KR" sz="5000" dirty="0" smtClean="0"/>
              <a:t>(Week 4)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1604" y="3000372"/>
            <a:ext cx="6567842" cy="1884188"/>
          </a:xfrm>
        </p:spPr>
        <p:txBody>
          <a:bodyPr/>
          <a:lstStyle/>
          <a:p>
            <a:r>
              <a:rPr lang="en-US" altLang="ko-KR" b="1" dirty="0" err="1" smtClean="0"/>
              <a:t>Statmania</a:t>
            </a:r>
            <a:endParaRPr lang="en-US" altLang="ko-KR" b="1" dirty="0" smtClean="0"/>
          </a:p>
          <a:p>
            <a:r>
              <a:rPr lang="en-US" altLang="ko-KR" dirty="0" smtClean="0"/>
              <a:t>200903877 </a:t>
            </a:r>
            <a:r>
              <a:rPr lang="ko-KR" altLang="en-US" dirty="0" smtClean="0"/>
              <a:t>황 성 윤</a:t>
            </a:r>
            <a:endParaRPr lang="en-US" altLang="ko-KR" dirty="0" smtClean="0"/>
          </a:p>
          <a:p>
            <a:r>
              <a:rPr lang="en-US" altLang="ko-KR" dirty="0" smtClean="0"/>
              <a:t>201103594 </a:t>
            </a:r>
            <a:r>
              <a:rPr lang="ko-KR" altLang="en-US" dirty="0" smtClean="0"/>
              <a:t>최 재 혁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/>
              <a:t>Ready for use ‘ggplot2’ &amp; ‘</a:t>
            </a:r>
            <a:r>
              <a:rPr lang="en-US" altLang="ko-KR" sz="3600" b="1" dirty="0" err="1" smtClean="0"/>
              <a:t>ggmap</a:t>
            </a:r>
            <a:r>
              <a:rPr lang="en-US" altLang="ko-KR" sz="3600" b="1" dirty="0" smtClean="0"/>
              <a:t>’</a:t>
            </a:r>
            <a:endParaRPr lang="ko-KR" altLang="en-US" sz="3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169298" cy="4248472"/>
          </a:xfrm>
          <a:prstGeom prst="rect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5400000" scaled="0"/>
          </a:gradFill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년도 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1)</a:t>
            </a:r>
            <a:endParaRPr lang="ko-KR" altLang="en-US" sz="35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680474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76872"/>
            <a:ext cx="8352928" cy="4191254"/>
          </a:xfrm>
          <a:prstGeom prst="rect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5400000" scaled="0"/>
          </a:gradFill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년도 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2)</a:t>
            </a:r>
            <a:endParaRPr lang="ko-KR" altLang="en-US" sz="35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84784"/>
            <a:ext cx="689115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214554"/>
            <a:ext cx="8352928" cy="4248472"/>
          </a:xfrm>
          <a:prstGeom prst="rect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5400000" scaled="0"/>
          </a:gradFill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년도 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3)</a:t>
            </a:r>
            <a:endParaRPr lang="ko-KR" altLang="en-US" sz="35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700808"/>
            <a:ext cx="740513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8352928" cy="40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1143000"/>
          </a:xfrm>
        </p:spPr>
        <p:txBody>
          <a:bodyPr>
            <a:normAutofit fontScale="90000"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25</a:t>
            </a:r>
            <a:r>
              <a:rPr lang="ko-KR" altLang="en-US" sz="3500" dirty="0" smtClean="0"/>
              <a:t>개 자치구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1)</a:t>
            </a:r>
            <a:endParaRPr lang="ko-KR" altLang="en-US" sz="35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682845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8424936" cy="4374364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25</a:t>
            </a:r>
            <a:r>
              <a:rPr lang="ko-KR" altLang="en-US" sz="3500" dirty="0" smtClean="0"/>
              <a:t>개 자치구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2)</a:t>
            </a:r>
            <a:endParaRPr lang="ko-KR" altLang="en-US" sz="35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28736"/>
            <a:ext cx="715964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2856"/>
            <a:ext cx="8280920" cy="4328803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43890" cy="1143000"/>
          </a:xfrm>
        </p:spPr>
        <p:txBody>
          <a:bodyPr>
            <a:normAutofit fontScale="90000"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25</a:t>
            </a:r>
            <a:r>
              <a:rPr lang="ko-KR" altLang="en-US" sz="3500" dirty="0" smtClean="0"/>
              <a:t>개 자치구</a:t>
            </a:r>
            <a:r>
              <a:rPr lang="en-US" altLang="ko-KR" sz="3500" dirty="0" smtClean="0"/>
              <a:t>(</a:t>
            </a:r>
            <a:r>
              <a:rPr lang="en-US" altLang="ko-KR" sz="3500" dirty="0" err="1" smtClean="0"/>
              <a:t>ggplot</a:t>
            </a:r>
            <a:r>
              <a:rPr lang="en-US" altLang="ko-KR" sz="3500" dirty="0" smtClean="0"/>
              <a:t> graph 3)</a:t>
            </a:r>
            <a:endParaRPr lang="ko-KR" altLang="en-US" sz="35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709926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04864"/>
            <a:ext cx="8280920" cy="4323997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29642" cy="1143000"/>
          </a:xfrm>
        </p:spPr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소년</a:t>
            </a:r>
            <a:r>
              <a:rPr lang="en-US" altLang="ko-KR" sz="3500" dirty="0" smtClean="0"/>
              <a:t>, </a:t>
            </a:r>
            <a:r>
              <a:rPr lang="ko-KR" altLang="en-US" sz="3500" dirty="0" smtClean="0"/>
              <a:t>소녀 가장 수</a:t>
            </a:r>
            <a:endParaRPr lang="ko-KR" altLang="en-US" sz="35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357298"/>
            <a:ext cx="76404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8297408" cy="4248472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기초 생활 </a:t>
            </a:r>
            <a:r>
              <a:rPr lang="ko-KR" altLang="en-US" sz="3500" dirty="0" err="1" smtClean="0"/>
              <a:t>수급자</a:t>
            </a:r>
            <a:r>
              <a:rPr lang="ko-KR" altLang="en-US" sz="3500" dirty="0" smtClean="0"/>
              <a:t> 수</a:t>
            </a:r>
            <a:endParaRPr lang="ko-KR" altLang="en-US" sz="35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85860"/>
            <a:ext cx="67057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857364"/>
            <a:ext cx="8424936" cy="4396446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법정 </a:t>
            </a:r>
            <a:r>
              <a:rPr lang="ko-KR" altLang="en-US" sz="3500" dirty="0" err="1" smtClean="0"/>
              <a:t>감염병</a:t>
            </a:r>
            <a:r>
              <a:rPr lang="ko-KR" altLang="en-US" sz="3500" dirty="0" smtClean="0"/>
              <a:t> 환자수</a:t>
            </a:r>
            <a:endParaRPr lang="ko-KR" altLang="en-US" sz="35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85860"/>
            <a:ext cx="703159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928802"/>
            <a:ext cx="8352928" cy="4391399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 smtClean="0"/>
              <a:t>Review of PCA</a:t>
            </a:r>
            <a:endParaRPr lang="ko-KR" altLang="en-US" sz="5400" b="1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5072066" y="1928802"/>
            <a:ext cx="4071934" cy="378621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PC1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데이터의 전체적인 변동</a:t>
            </a:r>
            <a:endParaRPr lang="en-US" altLang="ko-KR" dirty="0" smtClean="0"/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PC2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복지수준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나머지 요인</a:t>
            </a:r>
            <a:endParaRPr lang="en-US" altLang="ko-KR" dirty="0" smtClean="0"/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PC3</a:t>
            </a:r>
            <a:r>
              <a:rPr lang="en-US" altLang="ko-KR" dirty="0" smtClean="0"/>
              <a:t> : (</a:t>
            </a:r>
            <a:r>
              <a:rPr lang="ko-KR" altLang="en-US" dirty="0" smtClean="0"/>
              <a:t>가정환경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경제수준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(</a:t>
            </a:r>
            <a:r>
              <a:rPr lang="ko-KR" altLang="en-US" dirty="0" smtClean="0"/>
              <a:t>의료체계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안전</a:t>
            </a:r>
            <a:r>
              <a:rPr lang="en-US" altLang="ko-KR" dirty="0" smtClean="0"/>
              <a:t>)</a:t>
            </a:r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PC4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가장의 수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나머지 요인</a:t>
            </a:r>
            <a:endParaRPr lang="en-US" altLang="ko-KR" dirty="0" smtClean="0"/>
          </a:p>
          <a:p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PC5</a:t>
            </a:r>
            <a:r>
              <a:rPr lang="en-US" altLang="ko-KR" dirty="0" smtClean="0"/>
              <a:t> : (</a:t>
            </a:r>
            <a:r>
              <a:rPr lang="ko-KR" altLang="en-US" dirty="0" smtClean="0"/>
              <a:t>주차장의 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병원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나머지 요인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PC</a:t>
            </a:r>
            <a:r>
              <a:rPr lang="ko-KR" altLang="en-US" dirty="0" smtClean="0"/>
              <a:t>에 대한 해석은 </a:t>
            </a:r>
            <a:r>
              <a:rPr lang="ko-KR" altLang="en-US" dirty="0" smtClean="0">
                <a:solidFill>
                  <a:srgbClr val="FFFF00"/>
                </a:solidFill>
              </a:rPr>
              <a:t>연구자의 시각</a:t>
            </a:r>
            <a:r>
              <a:rPr lang="ko-KR" altLang="en-US" dirty="0" smtClean="0"/>
              <a:t>에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/>
              <a:t>따라 다를 수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988840"/>
            <a:ext cx="4857784" cy="3672408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smtClean="0"/>
              <a:t>가정 폭력 </a:t>
            </a:r>
            <a:r>
              <a:rPr lang="ko-KR" altLang="en-US" sz="3500" dirty="0" err="1" smtClean="0"/>
              <a:t>발생수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r>
              <a:rPr lang="ko-KR" altLang="en-US" sz="1600" dirty="0" smtClean="0"/>
              <a:t> </a:t>
            </a:r>
            <a:br>
              <a:rPr lang="ko-KR" altLang="en-US" sz="1600" dirty="0" smtClean="0"/>
            </a:br>
            <a:endParaRPr lang="ko-KR" altLang="en-US" sz="1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428736"/>
            <a:ext cx="673539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928802"/>
            <a:ext cx="8352928" cy="4422638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700" dirty="0" smtClean="0"/>
              <a:t>초등학교 취학률 </a:t>
            </a:r>
            <a:r>
              <a:rPr lang="en-US" altLang="ko-KR" sz="3700" dirty="0" err="1" smtClean="0"/>
              <a:t>vs</a:t>
            </a:r>
            <a:r>
              <a:rPr lang="en-US" altLang="ko-KR" sz="3700" dirty="0" smtClean="0"/>
              <a:t> </a:t>
            </a:r>
            <a:r>
              <a:rPr lang="ko-KR" altLang="en-US" sz="3700" dirty="0" smtClean="0"/>
              <a:t>가정 폭력 </a:t>
            </a:r>
            <a:r>
              <a:rPr lang="ko-KR" altLang="en-US" sz="3700" dirty="0" err="1" smtClean="0"/>
              <a:t>발생수</a:t>
            </a:r>
            <a:endParaRPr lang="ko-KR" altLang="en-US" sz="37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3608" y="5517232"/>
            <a:ext cx="6881192" cy="93610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/>
              <a:t>news: </a:t>
            </a:r>
            <a:r>
              <a:rPr lang="en-US" altLang="ko-KR" sz="2800" dirty="0" smtClean="0">
                <a:hlinkClick r:id="rId3"/>
              </a:rPr>
              <a:t>http://imnews.imbc.com/replay/nwtoday/article/3359956_5782.html</a:t>
            </a:r>
            <a:endParaRPr lang="ko-KR" altLang="en-US" dirty="0"/>
          </a:p>
        </p:txBody>
      </p:sp>
      <p:pic>
        <p:nvPicPr>
          <p:cNvPr id="5" name="가정폭력 삼진아웃제.avi">
            <a:hlinkClick r:id="" action="ppaction://media"/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99592" y="1196752"/>
            <a:ext cx="7495431" cy="4214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dirty="0" smtClean="0"/>
              <a:t>초등학교 취학률 </a:t>
            </a:r>
            <a:r>
              <a:rPr lang="en-US" altLang="ko-KR" sz="3500" dirty="0" err="1" smtClean="0"/>
              <a:t>vs</a:t>
            </a:r>
            <a:r>
              <a:rPr lang="en-US" altLang="ko-KR" sz="3500" dirty="0" smtClean="0"/>
              <a:t> </a:t>
            </a:r>
            <a:r>
              <a:rPr lang="ko-KR" altLang="en-US" sz="3500" dirty="0" err="1" smtClean="0"/>
              <a:t>병원수</a:t>
            </a:r>
            <a:endParaRPr lang="ko-KR" altLang="en-US" sz="35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2984"/>
            <a:ext cx="643863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000240"/>
            <a:ext cx="8424936" cy="4258391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>Issue 2</a:t>
            </a:r>
            <a:br>
              <a:rPr lang="en-US" altLang="ko-KR" sz="5000" dirty="0" smtClean="0"/>
            </a:br>
            <a:r>
              <a:rPr lang="en-US" altLang="ko-KR" sz="5000" dirty="0" smtClean="0"/>
              <a:t>Using GGMAP package~~!!</a:t>
            </a:r>
            <a:endParaRPr lang="ko-KR" alt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Before using ‘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’ package…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85720" y="1722437"/>
            <a:ext cx="8318728" cy="98648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 smtClean="0"/>
              <a:t>ggmap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이용하여 지도 위에 그림을 그리기 위해서는 해당 지역에 대한 </a:t>
            </a:r>
            <a:r>
              <a:rPr lang="ko-KR" altLang="en-US" b="1" dirty="0" smtClean="0">
                <a:solidFill>
                  <a:srgbClr val="00B0F0"/>
                </a:solidFill>
              </a:rPr>
              <a:t>경도</a:t>
            </a:r>
            <a:r>
              <a:rPr lang="en-US" altLang="ko-KR" dirty="0" smtClean="0">
                <a:solidFill>
                  <a:srgbClr val="00B0F0"/>
                </a:solidFill>
              </a:rPr>
              <a:t>(longitude)</a:t>
            </a:r>
            <a:r>
              <a:rPr lang="ko-KR" altLang="en-US" dirty="0" smtClean="0"/>
              <a:t>와</a:t>
            </a:r>
            <a:r>
              <a:rPr lang="ko-KR" altLang="en-US" dirty="0" smtClean="0">
                <a:solidFill>
                  <a:srgbClr val="00B0F0"/>
                </a:solidFill>
              </a:rPr>
              <a:t> </a:t>
            </a:r>
            <a:r>
              <a:rPr lang="ko-KR" altLang="en-US" b="1" dirty="0" smtClean="0">
                <a:solidFill>
                  <a:srgbClr val="00B050"/>
                </a:solidFill>
              </a:rPr>
              <a:t>위도</a:t>
            </a:r>
            <a:r>
              <a:rPr lang="en-US" altLang="ko-KR" dirty="0" smtClean="0">
                <a:solidFill>
                  <a:srgbClr val="00B050"/>
                </a:solidFill>
              </a:rPr>
              <a:t>(latitude)</a:t>
            </a:r>
            <a:r>
              <a:rPr lang="ko-KR" altLang="en-US" dirty="0" smtClean="0"/>
              <a:t>에 대한 정보가 반드시 필요하다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8064896" cy="3814207"/>
          </a:xfrm>
          <a:prstGeom prst="rect">
            <a:avLst/>
          </a:prstGeom>
          <a:noFill/>
          <a:ln w="82550">
            <a:gradFill>
              <a:gsLst>
                <a:gs pos="10000">
                  <a:srgbClr val="FFFFFF">
                    <a:alpha val="73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Before using ‘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’ package…</a:t>
            </a:r>
            <a:endParaRPr lang="ko-KR" alt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49825" cy="4968552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Loading map…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8003232" cy="149053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naver</a:t>
            </a:r>
            <a:r>
              <a:rPr lang="ko-KR" altLang="en-US" dirty="0" smtClean="0"/>
              <a:t>에 있는 지도를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 불러들이는 단계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Naver</a:t>
            </a:r>
            <a:r>
              <a:rPr lang="ko-KR" altLang="en-US" dirty="0" smtClean="0"/>
              <a:t>에서 불러들인 지도의 경우 중심점을 원하는대로 정할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643314"/>
            <a:ext cx="8321293" cy="1728192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지역에 따른 초등학교 취학률의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931224" cy="2764903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Week 2 </a:t>
            </a:r>
            <a:r>
              <a:rPr lang="ko-KR" altLang="en-US" dirty="0" smtClean="0"/>
              <a:t>의 분석결과 중 </a:t>
            </a:r>
            <a:r>
              <a:rPr lang="ko-KR" altLang="en-US" u="sng" dirty="0" smtClean="0">
                <a:solidFill>
                  <a:srgbClr val="00B0F0"/>
                </a:solidFill>
              </a:rPr>
              <a:t>초등학교 취학률이 지역에 따라 상이한 차이가 있다</a:t>
            </a:r>
            <a:r>
              <a:rPr lang="ko-KR" altLang="en-US" dirty="0" smtClean="0"/>
              <a:t>는 결론에 대한 시각화를 실시함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하나의 지도상에 모든 정보를 표시하는 것은 무리이므로 서울을 크게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지역으로 나누어서 실시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4714884"/>
            <a:ext cx="849139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지역에 따른 초등학교 취학률의 분포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endParaRPr lang="ko-KR" altLang="en-US" sz="3500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강북구 </a:t>
            </a:r>
            <a:r>
              <a:rPr lang="en-US" altLang="ko-KR" dirty="0" smtClean="0"/>
              <a:t>: (127.0223, 37.63210))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용산구 </a:t>
            </a:r>
            <a:r>
              <a:rPr lang="en-US" altLang="ko-KR" dirty="0" smtClean="0"/>
              <a:t>: (126.9768, 37.53551))</a:t>
            </a:r>
            <a:endParaRPr lang="ko-KR" alt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633503"/>
            <a:ext cx="4040188" cy="371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1637576"/>
            <a:ext cx="4041775" cy="370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300" dirty="0" smtClean="0"/>
              <a:t/>
            </a:r>
            <a:br>
              <a:rPr lang="en-US" altLang="ko-KR" sz="4300" dirty="0" smtClean="0"/>
            </a:br>
            <a:r>
              <a:rPr lang="ko-KR" altLang="en-US" sz="4300" dirty="0" smtClean="0"/>
              <a:t>지역에 따른 초등학교 취학률의 분포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endParaRPr lang="ko-KR" altLang="en-US" sz="35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양천구 </a:t>
            </a:r>
            <a:r>
              <a:rPr lang="en-US" altLang="ko-KR" dirty="0" smtClean="0"/>
              <a:t>: (126.8543, 37.52594))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광진구 </a:t>
            </a:r>
            <a:r>
              <a:rPr lang="en-US" altLang="ko-KR" dirty="0" smtClean="0"/>
              <a:t>: (127.0832, 37.54739))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61933"/>
            <a:ext cx="4040188" cy="36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1644732"/>
            <a:ext cx="4041775" cy="368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ko-KR" sz="6500" dirty="0" smtClean="0"/>
              <a:t/>
            </a:r>
            <a:br>
              <a:rPr lang="en-US" altLang="ko-KR" sz="6500" dirty="0" smtClean="0"/>
            </a:br>
            <a:r>
              <a:rPr lang="en-US" altLang="ko-KR" sz="6500" dirty="0" smtClean="0"/>
              <a:t/>
            </a:r>
            <a:br>
              <a:rPr lang="en-US" altLang="ko-KR" sz="6500" dirty="0" smtClean="0"/>
            </a:br>
            <a:r>
              <a:rPr lang="en-US" altLang="ko-KR" sz="6500" dirty="0" smtClean="0"/>
              <a:t/>
            </a:r>
            <a:br>
              <a:rPr lang="en-US" altLang="ko-KR" sz="6500" dirty="0" smtClean="0"/>
            </a:br>
            <a:r>
              <a:rPr lang="en-US" altLang="ko-KR" sz="6500" dirty="0" smtClean="0"/>
              <a:t/>
            </a:r>
            <a:br>
              <a:rPr lang="en-US" altLang="ko-KR" sz="6500" dirty="0" smtClean="0"/>
            </a:br>
            <a:r>
              <a:rPr lang="en-US" altLang="ko-KR" sz="6500" dirty="0" smtClean="0"/>
              <a:t/>
            </a:r>
            <a:br>
              <a:rPr lang="en-US" altLang="ko-KR" sz="6500" dirty="0" smtClean="0"/>
            </a:br>
            <a:r>
              <a:rPr lang="en-US" altLang="ko-KR" sz="6700" dirty="0" smtClean="0"/>
              <a:t>       </a:t>
            </a:r>
            <a:r>
              <a:rPr lang="en-US" altLang="ko-KR" sz="7300" b="1" dirty="0" smtClean="0"/>
              <a:t>Visualization</a:t>
            </a:r>
            <a:endParaRPr lang="ko-KR" altLang="en-US" sz="7300" b="1" dirty="0"/>
          </a:p>
        </p:txBody>
      </p:sp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지역에 따른 초등학교 취학률의 분포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755576" y="5805264"/>
            <a:ext cx="7169224" cy="105273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http://economy.hankooki.com/lpage/society/200904/e2009042217044693820.htm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357298"/>
            <a:ext cx="6595096" cy="4227625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cxnSp>
        <p:nvCxnSpPr>
          <p:cNvPr id="6" name="직선 연결선 5"/>
          <p:cNvCxnSpPr/>
          <p:nvPr/>
        </p:nvCxnSpPr>
        <p:spPr>
          <a:xfrm>
            <a:off x="3143240" y="1571612"/>
            <a:ext cx="1357322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/>
              <a:t>지역에 따른 초등학교 취학률의 분포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445224"/>
            <a:ext cx="7848872" cy="86409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뉴스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http://news.naver.com/main/read.nhn?mode=LSD&amp;mid=sec&amp;sid1=102&amp;oid=214&amp;aid=0000102116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5" name="조기유학.avi">
            <a:hlinkClick r:id="" action="ppaction://media"/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971600" y="1340768"/>
            <a:ext cx="7143576" cy="401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 smtClean="0"/>
              <a:t>지역에 따른 초등학교 취학률의 분포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075240" cy="16847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서울시 지역 전체에 대한 초등학교 취학률에 대한 분포를 가늠해보기 위해 등고선 그리기 실시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84984"/>
            <a:ext cx="8058212" cy="2232248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/>
              <a:t>지역에 따른 초등학교 취학률의 분포</a:t>
            </a:r>
            <a:endParaRPr lang="ko-KR" alt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1340768"/>
            <a:ext cx="5105158" cy="5196842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5643570" y="1600200"/>
            <a:ext cx="3357586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전반적으로 봤을 때 서울의 중심지역</a:t>
            </a:r>
            <a:r>
              <a:rPr lang="en-US" altLang="ko-KR" sz="2400" dirty="0" smtClean="0"/>
              <a:t>   </a:t>
            </a:r>
            <a:r>
              <a:rPr lang="ko-KR" altLang="en-US" sz="2400" dirty="0" smtClean="0"/>
              <a:t>으로 갈수록 초등학교 취학률이          높아지고 있으며 </a:t>
            </a:r>
            <a:r>
              <a:rPr lang="en-US" altLang="ko-KR" sz="2400" dirty="0" smtClean="0"/>
              <a:t>  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    </a:t>
            </a:r>
            <a:r>
              <a:rPr lang="ko-KR" altLang="en-US" sz="2400" dirty="0" smtClean="0">
                <a:solidFill>
                  <a:srgbClr val="92D050"/>
                </a:solidFill>
              </a:rPr>
              <a:t>지역에 따른 격차</a:t>
            </a:r>
            <a:r>
              <a:rPr lang="ko-KR" altLang="en-US" sz="2400" dirty="0" smtClean="0"/>
              <a:t>도</a:t>
            </a:r>
            <a:r>
              <a:rPr lang="ko-KR" altLang="en-US" sz="2400" dirty="0" smtClean="0">
                <a:solidFill>
                  <a:srgbClr val="92D050"/>
                </a:solidFill>
              </a:rPr>
              <a:t> </a:t>
            </a:r>
            <a:r>
              <a:rPr lang="ko-KR" altLang="en-US" sz="2400" dirty="0" smtClean="0"/>
              <a:t>눈에 띄게              나타나고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 smtClean="0"/>
              <a:t>지역에 따른 초등학교 취학률의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859216" cy="161277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Week 2 </a:t>
            </a:r>
            <a:r>
              <a:rPr lang="ko-KR" altLang="en-US" dirty="0" smtClean="0"/>
              <a:t>의 분석결과 중 해가 지날 때마다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초등학교 취학률에는 변화가 있었다는 결론에 대해 시각적으로 확인해보기 위해 연도별로 </a:t>
            </a:r>
            <a:r>
              <a:rPr lang="ko-KR" altLang="en-US" dirty="0" smtClean="0">
                <a:solidFill>
                  <a:srgbClr val="FFFF00"/>
                </a:solidFill>
              </a:rPr>
              <a:t>등고선 그리기 </a:t>
            </a:r>
            <a:r>
              <a:rPr lang="ko-KR" altLang="en-US" dirty="0" smtClean="0"/>
              <a:t>실시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501008"/>
            <a:ext cx="7990678" cy="1499628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/>
              <a:t>지역에 따른 초등학교 취학률의 분포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8596" y="5643578"/>
            <a:ext cx="8208912" cy="93610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연도에 따른 서울시의 전체적인 초등학교 취학률의 분포에 차이가 존재하지 않는다고 주장하기에는 무리가 따를 것으로 보임</a:t>
            </a:r>
            <a:r>
              <a:rPr lang="en-US" altLang="ko-KR" dirty="0" smtClean="0"/>
              <a:t>. </a:t>
            </a:r>
            <a:r>
              <a:rPr lang="ko-KR" altLang="en-US" u="sng" dirty="0" smtClean="0">
                <a:solidFill>
                  <a:srgbClr val="FFFF00"/>
                </a:solidFill>
              </a:rPr>
              <a:t>등고선의 형태와 밀도에 따른 색깔이 항상 같지만은 않음</a:t>
            </a:r>
            <a:r>
              <a:rPr lang="en-US" altLang="ko-KR" u="sng" dirty="0" smtClean="0">
                <a:solidFill>
                  <a:srgbClr val="FFFF00"/>
                </a:solidFill>
              </a:rPr>
              <a:t>.</a:t>
            </a:r>
            <a:endParaRPr lang="ko-KR" altLang="en-US" u="sng" dirty="0">
              <a:solidFill>
                <a:srgbClr val="FFFF0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268760"/>
            <a:ext cx="8208912" cy="41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300" dirty="0" smtClean="0"/>
              <a:t>초등학교 취학률 </a:t>
            </a:r>
            <a:r>
              <a:rPr lang="en-US" altLang="ko-KR" sz="4300" dirty="0" err="1" smtClean="0"/>
              <a:t>vs</a:t>
            </a:r>
            <a:r>
              <a:rPr lang="en-US" altLang="ko-KR" sz="4300" dirty="0" smtClean="0"/>
              <a:t> </a:t>
            </a:r>
            <a:r>
              <a:rPr lang="ko-KR" altLang="en-US" sz="4300" dirty="0" smtClean="0"/>
              <a:t>미취학 </a:t>
            </a:r>
            <a:r>
              <a:rPr lang="ko-KR" altLang="en-US" sz="4300" dirty="0" err="1" smtClean="0"/>
              <a:t>아동수</a:t>
            </a:r>
            <a:endParaRPr lang="ko-KR" altLang="en-US" sz="430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787208" cy="110871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Week 3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PCA(</a:t>
            </a:r>
            <a:r>
              <a:rPr lang="ko-KR" altLang="en-US" dirty="0" smtClean="0"/>
              <a:t>주성분 분석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통해서 설명력이 높은 변수라고 판명되지는 않았지만 </a:t>
            </a:r>
            <a:r>
              <a:rPr lang="en-US" altLang="ko-KR" dirty="0" smtClean="0"/>
              <a:t>Week 2 </a:t>
            </a:r>
            <a:r>
              <a:rPr lang="ko-KR" altLang="en-US" dirty="0" smtClean="0"/>
              <a:t>의 마지막 분석 중 </a:t>
            </a:r>
            <a:r>
              <a:rPr lang="ko-KR" altLang="en-US" u="sng" dirty="0" smtClean="0">
                <a:solidFill>
                  <a:srgbClr val="FFC000"/>
                </a:solidFill>
              </a:rPr>
              <a:t>미취학 아동수</a:t>
            </a:r>
            <a:r>
              <a:rPr lang="en-US" altLang="ko-KR" u="sng" dirty="0" smtClean="0">
                <a:solidFill>
                  <a:srgbClr val="FFC000"/>
                </a:solidFill>
              </a:rPr>
              <a:t>(</a:t>
            </a:r>
            <a:r>
              <a:rPr lang="ko-KR" altLang="en-US" u="sng" dirty="0" smtClean="0">
                <a:solidFill>
                  <a:srgbClr val="FFC000"/>
                </a:solidFill>
              </a:rPr>
              <a:t>입학유예자 포함</a:t>
            </a:r>
            <a:r>
              <a:rPr lang="en-US" altLang="ko-KR" u="sng" dirty="0" smtClean="0">
                <a:solidFill>
                  <a:srgbClr val="FFC000"/>
                </a:solidFill>
              </a:rPr>
              <a:t>)</a:t>
            </a:r>
            <a:r>
              <a:rPr lang="ko-KR" altLang="en-US" u="sng" dirty="0" smtClean="0">
                <a:solidFill>
                  <a:srgbClr val="FFC000"/>
                </a:solidFill>
              </a:rPr>
              <a:t>가 초등학교 취학률에 영향을 준다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결론이 있었음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786058"/>
            <a:ext cx="6554294" cy="3816424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 smtClean="0"/>
              <a:t>초등학교 취학률 </a:t>
            </a:r>
            <a:r>
              <a:rPr lang="en-US" altLang="ko-KR" sz="4800" dirty="0" err="1" smtClean="0"/>
              <a:t>vs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미취학 </a:t>
            </a:r>
            <a:r>
              <a:rPr lang="ko-KR" altLang="en-US" sz="4800" dirty="0" err="1" smtClean="0"/>
              <a:t>아동수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643192" cy="17567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지도에 찍히는 점의 특성 중 색의 진한 정도는 초등학교 취학률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크기는 미취학 아동수라고 생각하면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7832465" cy="936104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 smtClean="0"/>
              <a:t>초등학교 취학률 </a:t>
            </a:r>
            <a:r>
              <a:rPr lang="en-US" altLang="ko-KR" sz="4400" dirty="0" err="1" smtClean="0"/>
              <a:t>vs</a:t>
            </a:r>
            <a:r>
              <a:rPr lang="en-US" altLang="ko-KR" sz="4400" dirty="0" smtClean="0"/>
              <a:t> </a:t>
            </a:r>
            <a:r>
              <a:rPr lang="ko-KR" altLang="en-US" sz="4400" dirty="0" smtClean="0"/>
              <a:t>미취학 </a:t>
            </a:r>
            <a:r>
              <a:rPr lang="ko-KR" altLang="en-US" sz="4400" dirty="0" err="1" smtClean="0"/>
              <a:t>아동수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29322" y="1571612"/>
            <a:ext cx="3106034" cy="4525963"/>
          </a:xfrm>
        </p:spPr>
        <p:txBody>
          <a:bodyPr>
            <a:norm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전반적으로</a:t>
            </a:r>
            <a:r>
              <a:rPr lang="en-US" altLang="ko-KR" sz="2400" dirty="0" smtClean="0"/>
              <a:t>        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입학유예자를</a:t>
            </a:r>
            <a:r>
              <a:rPr lang="ko-KR" altLang="en-US" sz="2400" dirty="0" smtClean="0"/>
              <a:t>     포함한 미취학    아동수가 많은      지역일 수록 </a:t>
            </a:r>
            <a:r>
              <a:rPr lang="ko-KR" altLang="en-US" sz="2400" u="sng" dirty="0" smtClean="0">
                <a:solidFill>
                  <a:srgbClr val="92D050"/>
                </a:solidFill>
              </a:rPr>
              <a:t>초등학교 취학률이    </a:t>
            </a:r>
            <a:r>
              <a:rPr lang="ko-KR" altLang="en-US" sz="2400" u="sng" dirty="0" err="1" smtClean="0">
                <a:solidFill>
                  <a:srgbClr val="92D050"/>
                </a:solidFill>
              </a:rPr>
              <a:t>떨어지고있는</a:t>
            </a:r>
            <a:r>
              <a:rPr lang="ko-KR" altLang="en-US" sz="2400" u="sng" dirty="0" smtClean="0">
                <a:solidFill>
                  <a:srgbClr val="92D050"/>
                </a:solidFill>
              </a:rPr>
              <a:t>     </a:t>
            </a:r>
            <a:r>
              <a:rPr lang="ko-KR" altLang="en-US" sz="2400" dirty="0" smtClean="0"/>
              <a:t>경향이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있는 편   이다</a:t>
            </a:r>
            <a:r>
              <a:rPr lang="en-US" altLang="ko-KR" sz="2400" dirty="0" smtClean="0"/>
              <a:t>!  </a:t>
            </a:r>
            <a:r>
              <a:rPr lang="en-US" altLang="ko-KR" sz="2400" dirty="0" smtClean="0">
                <a:solidFill>
                  <a:srgbClr val="FFFF00"/>
                </a:solidFill>
              </a:rPr>
              <a:t>(</a:t>
            </a:r>
            <a:r>
              <a:rPr lang="ko-KR" altLang="en-US" sz="2400" dirty="0" smtClean="0">
                <a:solidFill>
                  <a:srgbClr val="FFFF00"/>
                </a:solidFill>
              </a:rPr>
              <a:t>반비례</a:t>
            </a:r>
            <a:r>
              <a:rPr lang="en-US" altLang="ko-KR" sz="2400" dirty="0" smtClean="0">
                <a:solidFill>
                  <a:srgbClr val="FFFF00"/>
                </a:solidFill>
              </a:rPr>
              <a:t>!)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9" y="1428736"/>
            <a:ext cx="5500726" cy="4952592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0"/>
            <a:ext cx="7467600" cy="1143000"/>
          </a:xfrm>
        </p:spPr>
        <p:txBody>
          <a:bodyPr/>
          <a:lstStyle/>
          <a:p>
            <a:r>
              <a:rPr lang="en-US" altLang="ko-KR" dirty="0" smtClean="0"/>
              <a:t>Next week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0034" y="1357298"/>
            <a:ext cx="7787208" cy="146875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데이터에 대한 시각화 및 추가적인 분석 계속 실시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분석을 통해서 얻을 수 있는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결과가 무엇인지 고민해 볼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928934"/>
            <a:ext cx="5472608" cy="3648405"/>
          </a:xfrm>
          <a:prstGeom prst="rect">
            <a:avLst/>
          </a:prstGeom>
          <a:noFill/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404664"/>
            <a:ext cx="8559567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/>
            </a:r>
            <a:br>
              <a:rPr lang="en-US" altLang="ko-KR" sz="5600" dirty="0" smtClean="0">
                <a:solidFill>
                  <a:schemeClr val="bg1"/>
                </a:solidFill>
              </a:rPr>
            </a:br>
            <a:r>
              <a:rPr lang="en-US" altLang="ko-KR" sz="5600" dirty="0" smtClean="0">
                <a:solidFill>
                  <a:schemeClr val="bg1"/>
                </a:solidFill>
              </a:rPr>
              <a:t>      </a:t>
            </a:r>
            <a:r>
              <a:rPr lang="en-US" altLang="ko-KR" sz="6000" b="1" dirty="0" smtClean="0"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What do you see?</a:t>
            </a:r>
            <a:endParaRPr lang="ko-KR" altLang="en-US" sz="5600" b="1" dirty="0">
              <a:solidFill>
                <a:schemeClr val="bg1"/>
              </a:solidFill>
              <a:latin typeface="MingLiU" pitchFamily="49" charset="-120"/>
              <a:ea typeface="HY그래픽" pitchFamily="18" charset="-127"/>
            </a:endParaRP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700" dirty="0" smtClean="0"/>
              <a:t>      </a:t>
            </a:r>
            <a:r>
              <a:rPr lang="en-US" altLang="ko-KR" sz="7300" dirty="0" smtClean="0"/>
              <a:t>The End~~!!</a:t>
            </a:r>
            <a:endParaRPr lang="ko-KR" altLang="en-US" sz="7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640960" cy="6380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12000" contrast="13000"/>
          </a:blip>
          <a:srcRect/>
          <a:stretch>
            <a:fillRect/>
          </a:stretch>
        </p:blipFill>
        <p:spPr bwMode="auto">
          <a:xfrm>
            <a:off x="18781" y="0"/>
            <a:ext cx="912521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643042" y="2285992"/>
            <a:ext cx="59293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b="1" u="sng" dirty="0" smtClean="0">
                <a:solidFill>
                  <a:schemeClr val="bg1"/>
                </a:solidFill>
              </a:rPr>
              <a:t>‘</a:t>
            </a:r>
            <a:r>
              <a:rPr lang="en-US" altLang="ko-KR" sz="7200" b="1" u="sng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ggplot2</a:t>
            </a:r>
            <a:r>
              <a:rPr lang="en-US" altLang="ko-KR" sz="7200" b="1" u="sng" dirty="0" smtClean="0">
                <a:solidFill>
                  <a:schemeClr val="bg1"/>
                </a:solidFill>
              </a:rPr>
              <a:t>’ &amp; ‘</a:t>
            </a:r>
            <a:r>
              <a:rPr lang="en-US" altLang="ko-KR" sz="7200" b="1" u="sng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ggmap</a:t>
            </a:r>
            <a:r>
              <a:rPr lang="en-US" altLang="ko-KR" sz="7200" b="1" u="sng" dirty="0" smtClean="0">
                <a:solidFill>
                  <a:schemeClr val="bg1"/>
                </a:solidFill>
              </a:rPr>
              <a:t>’ in </a:t>
            </a:r>
            <a:r>
              <a:rPr lang="en-US" altLang="ko-KR" sz="7200" b="1" u="sng" dirty="0" smtClean="0">
                <a:solidFill>
                  <a:srgbClr val="FF0000"/>
                </a:solidFill>
              </a:rPr>
              <a:t>R</a:t>
            </a:r>
            <a:endParaRPr lang="ko-KR" altLang="en-US" sz="72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‘ggplot2’ &amp; ‘</a:t>
            </a:r>
            <a:r>
              <a:rPr lang="en-US" altLang="ko-KR" sz="6000" b="1" dirty="0" err="1" smtClean="0"/>
              <a:t>ggmap</a:t>
            </a:r>
            <a:r>
              <a:rPr lang="en-US" altLang="ko-KR" sz="6000" b="1" dirty="0" smtClean="0"/>
              <a:t>’</a:t>
            </a:r>
            <a:endParaRPr lang="ko-KR" altLang="en-US" sz="6000" b="1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18625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 smtClean="0"/>
              <a:t>ggplot2</a:t>
            </a:r>
          </a:p>
          <a:p>
            <a:endParaRPr lang="en-US" altLang="ko-KR" b="1" dirty="0" smtClean="0"/>
          </a:p>
          <a:p>
            <a:r>
              <a:rPr lang="en-US" altLang="ko-KR" dirty="0" smtClean="0"/>
              <a:t>R</a:t>
            </a:r>
            <a:r>
              <a:rPr lang="ko-KR" altLang="en-US" dirty="0" smtClean="0"/>
              <a:t>에서 제공하는 좀 더 보기 좋은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를 위한 패키지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일반적인 그래프보다 더 시각적으로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아름답고 다양한    </a:t>
            </a:r>
            <a:r>
              <a:rPr lang="ko-KR" altLang="en-US" dirty="0" err="1" smtClean="0"/>
              <a:t>변화를줄</a:t>
            </a:r>
            <a:r>
              <a:rPr lang="ko-KR" altLang="en-US" dirty="0" smtClean="0"/>
              <a:t> 수 있다는 것이 특징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700808"/>
            <a:ext cx="4320480" cy="4320480"/>
          </a:xfrm>
          <a:prstGeom prst="rect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5400000" scaled="0"/>
          </a:gradFill>
          <a:ln w="82550">
            <a:gradFill>
              <a:gsLst>
                <a:gs pos="16000">
                  <a:srgbClr val="FFFFFF">
                    <a:alpha val="78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00" b="1" dirty="0" smtClean="0"/>
              <a:t>‘ggplot2’ &amp; ‘</a:t>
            </a:r>
            <a:r>
              <a:rPr lang="en-US" altLang="ko-KR" sz="6000" b="1" dirty="0" err="1" smtClean="0"/>
              <a:t>ggmap</a:t>
            </a:r>
            <a:r>
              <a:rPr lang="en-US" altLang="ko-KR" sz="6000" b="1" dirty="0" smtClean="0"/>
              <a:t>’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 smtClean="0"/>
              <a:t>ggmap</a:t>
            </a:r>
            <a:endParaRPr lang="en-US" altLang="ko-KR" sz="32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패키지 </a:t>
            </a:r>
            <a:r>
              <a:rPr lang="en-US" altLang="ko-KR" sz="2000" b="1" dirty="0" smtClean="0"/>
              <a:t>ggplot2</a:t>
            </a:r>
            <a:r>
              <a:rPr lang="ko-KR" altLang="en-US" sz="2000" b="1" dirty="0" smtClean="0"/>
              <a:t>과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연계하여 지도상에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분석결과를    </a:t>
            </a:r>
            <a:r>
              <a:rPr lang="en-US" altLang="ko-KR" sz="2000" b="1" dirty="0" smtClean="0"/>
              <a:t>    </a:t>
            </a:r>
            <a:r>
              <a:rPr lang="ko-KR" altLang="en-US" sz="2000" b="1" dirty="0" smtClean="0"/>
              <a:t>원하는 대로 </a:t>
            </a:r>
            <a:r>
              <a:rPr lang="en-US" altLang="ko-KR" sz="2000" b="1" dirty="0" smtClean="0"/>
              <a:t>graphic</a:t>
            </a:r>
            <a:r>
              <a:rPr lang="ko-KR" altLang="en-US" sz="2000" b="1" dirty="0" smtClean="0"/>
              <a:t>하게 표현할 수 있는 패키지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분석결과를 더 자세하게 표현할 수 있다는 것이 특징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700808"/>
            <a:ext cx="4464496" cy="4464496"/>
          </a:xfrm>
          <a:prstGeom prst="rect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5400000" scaled="0"/>
          </a:gradFill>
          <a:ln w="8255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600" dirty="0" smtClean="0"/>
              <a:t>Issue 1</a:t>
            </a:r>
            <a:br>
              <a:rPr lang="en-US" altLang="ko-KR" sz="5600" dirty="0" smtClean="0"/>
            </a:br>
            <a:r>
              <a:rPr lang="en-US" altLang="ko-KR" sz="5600" dirty="0" smtClean="0"/>
              <a:t>Using GGPLOT2 package~~!!</a:t>
            </a:r>
            <a:endParaRPr lang="ko-KR" altLang="en-US" sz="5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태양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834</TotalTime>
  <Words>627</Words>
  <Application>Microsoft Office PowerPoint</Application>
  <PresentationFormat>화면 슬라이드 쇼(4:3)</PresentationFormat>
  <Paragraphs>92</Paragraphs>
  <Slides>40</Slides>
  <Notes>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테크닉</vt:lpstr>
      <vt:lpstr>Final project (Week 4)</vt:lpstr>
      <vt:lpstr>Review of PCA</vt:lpstr>
      <vt:lpstr>            Visualization</vt:lpstr>
      <vt:lpstr>            What do you see?</vt:lpstr>
      <vt:lpstr>슬라이드 5</vt:lpstr>
      <vt:lpstr>슬라이드 6</vt:lpstr>
      <vt:lpstr>‘ggplot2’ &amp; ‘ggmap’</vt:lpstr>
      <vt:lpstr>‘ggplot2’ &amp; ‘ggmap’</vt:lpstr>
      <vt:lpstr>        Issue 1 Using GGPLOT2 package~~!!</vt:lpstr>
      <vt:lpstr>Ready for use ‘ggplot2’ &amp; ‘ggmap’</vt:lpstr>
      <vt:lpstr>초등학교 취학률 vs 년도 (ggplot graph 1)</vt:lpstr>
      <vt:lpstr>초등학교 취학률 vs 년도 (ggplot graph 2)</vt:lpstr>
      <vt:lpstr>초등학교 취학률 vs 년도 (ggplot graph 3)</vt:lpstr>
      <vt:lpstr>초등학교 취학률 vs 25개 자치구(ggplot graph 1)</vt:lpstr>
      <vt:lpstr>초등학교 취학률 vs 25개 자치구(ggplot graph 2)</vt:lpstr>
      <vt:lpstr>초등학교 취학률 vs 25개 자치구(ggplot graph 3)</vt:lpstr>
      <vt:lpstr>초등학교 취학률 vs 소년, 소녀 가장 수</vt:lpstr>
      <vt:lpstr>초등학교 취학률 vs 기초 생활 수급자 수</vt:lpstr>
      <vt:lpstr>초등학교 취학률 vs 법정 감염병 환자수</vt:lpstr>
      <vt:lpstr>초등학교 취학률 vs 가정 폭력 발생수   </vt:lpstr>
      <vt:lpstr>초등학교 취학률 vs 가정 폭력 발생수</vt:lpstr>
      <vt:lpstr>초등학교 취학률 vs 병원수</vt:lpstr>
      <vt:lpstr>      Issue 2 Using GGMAP package~~!!</vt:lpstr>
      <vt:lpstr>Before using ‘ggmap’ package…</vt:lpstr>
      <vt:lpstr>Before using ‘ggmap’ package…</vt:lpstr>
      <vt:lpstr>Loading map…</vt:lpstr>
      <vt:lpstr>지역에 따른 초등학교 취학률의 분포</vt:lpstr>
      <vt:lpstr> 지역에 따른 초등학교 취학률의 분포 </vt:lpstr>
      <vt:lpstr> 지역에 따른 초등학교 취학률의 분포 </vt:lpstr>
      <vt:lpstr> 지역에 따른 초등학교 취학률의 분포 </vt:lpstr>
      <vt:lpstr>지역에 따른 초등학교 취학률의 분포</vt:lpstr>
      <vt:lpstr>지역에 따른 초등학교 취학률의 분포</vt:lpstr>
      <vt:lpstr>지역에 따른 초등학교 취학률의 분포</vt:lpstr>
      <vt:lpstr>지역에 따른 초등학교 취학률의 분포</vt:lpstr>
      <vt:lpstr>지역에 따른 초등학교 취학률의 분포</vt:lpstr>
      <vt:lpstr>초등학교 취학률 vs 미취학 아동수</vt:lpstr>
      <vt:lpstr>초등학교 취학률 vs 미취학 아동수</vt:lpstr>
      <vt:lpstr>초등학교 취학률 vs 미취학 아동수</vt:lpstr>
      <vt:lpstr>Next week</vt:lpstr>
      <vt:lpstr>            The End~~!!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(Week 4)</dc:title>
  <dc:creator>user</dc:creator>
  <cp:lastModifiedBy>user</cp:lastModifiedBy>
  <cp:revision>100</cp:revision>
  <dcterms:created xsi:type="dcterms:W3CDTF">2013-11-09T00:57:23Z</dcterms:created>
  <dcterms:modified xsi:type="dcterms:W3CDTF">2013-11-23T11:25:06Z</dcterms:modified>
</cp:coreProperties>
</file>